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83" r:id="rId4"/>
    <p:sldId id="282" r:id="rId5"/>
    <p:sldId id="281" r:id="rId6"/>
    <p:sldId id="280" r:id="rId7"/>
    <p:sldId id="279" r:id="rId8"/>
    <p:sldId id="278" r:id="rId9"/>
    <p:sldId id="277" r:id="rId10"/>
    <p:sldId id="276" r:id="rId11"/>
    <p:sldId id="27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-1716" y="-7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6D9ED97-2F8A-4CC4-92E7-806A5DC5FDC8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1E0FB85-FA31-407E-ADDA-9CA96B498044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0155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9ED97-2F8A-4CC4-92E7-806A5DC5FDC8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0FB85-FA31-407E-ADDA-9CA96B498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333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9ED97-2F8A-4CC4-92E7-806A5DC5FDC8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0FB85-FA31-407E-ADDA-9CA96B498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57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9ED97-2F8A-4CC4-92E7-806A5DC5FDC8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0FB85-FA31-407E-ADDA-9CA96B498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045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9ED97-2F8A-4CC4-92E7-806A5DC5FDC8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0FB85-FA31-407E-ADDA-9CA96B498044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6985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9ED97-2F8A-4CC4-92E7-806A5DC5FDC8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0FB85-FA31-407E-ADDA-9CA96B498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963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9ED97-2F8A-4CC4-92E7-806A5DC5FDC8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0FB85-FA31-407E-ADDA-9CA96B498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798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9ED97-2F8A-4CC4-92E7-806A5DC5FDC8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0FB85-FA31-407E-ADDA-9CA96B498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990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9ED97-2F8A-4CC4-92E7-806A5DC5FDC8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0FB85-FA31-407E-ADDA-9CA96B498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37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9ED97-2F8A-4CC4-92E7-806A5DC5FDC8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0FB85-FA31-407E-ADDA-9CA96B498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660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9ED97-2F8A-4CC4-92E7-806A5DC5FDC8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0FB85-FA31-407E-ADDA-9CA96B498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743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66D9ED97-2F8A-4CC4-92E7-806A5DC5FDC8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1E0FB85-FA31-407E-ADDA-9CA96B498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326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BB603AC-CCB7-40BB-A023-5CF1DE586D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8845" y="1147370"/>
            <a:ext cx="9708444" cy="3080246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latin typeface="+mn-lt"/>
              </a:rPr>
              <a:t>Рекомендации родителям на период </a:t>
            </a:r>
            <a:r>
              <a:rPr lang="ru-RU" sz="5400" b="1" dirty="0" err="1" smtClean="0">
                <a:solidFill>
                  <a:schemeClr val="bg1"/>
                </a:solidFill>
                <a:latin typeface="+mn-lt"/>
              </a:rPr>
              <a:t>коронавирусной</a:t>
            </a:r>
            <a:r>
              <a:rPr lang="ru-RU" sz="5400" b="1" dirty="0" smtClean="0">
                <a:solidFill>
                  <a:schemeClr val="bg1"/>
                </a:solidFill>
                <a:latin typeface="+mn-lt"/>
              </a:rPr>
              <a:t> инфекции</a:t>
            </a:r>
            <a:endParaRPr lang="ru-RU" sz="5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C0295FE-EE5D-4ABC-ACB5-857FD8E17C9F}"/>
              </a:ext>
            </a:extLst>
          </p:cNvPr>
          <p:cNvSpPr txBox="1"/>
          <p:nvPr/>
        </p:nvSpPr>
        <p:spPr>
          <a:xfrm>
            <a:off x="4218366" y="4758416"/>
            <a:ext cx="771179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ГБУЗ ПК «ЦЕНТР МЕДИЦИНСКОЙ ПРОФИЛАКТИКИ</a:t>
            </a:r>
            <a:r>
              <a:rPr lang="ru-RU" sz="2400" b="1" dirty="0" smtClean="0">
                <a:solidFill>
                  <a:srgbClr val="002060"/>
                </a:solidFill>
              </a:rPr>
              <a:t>»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Специалист Коми – Пермяцкого филиала</a:t>
            </a:r>
          </a:p>
          <a:p>
            <a:r>
              <a:rPr lang="ru-RU" sz="2000" b="1" dirty="0" err="1" smtClean="0">
                <a:solidFill>
                  <a:srgbClr val="002060"/>
                </a:solidFill>
              </a:rPr>
              <a:t>Канюкова</a:t>
            </a:r>
            <a:r>
              <a:rPr lang="ru-RU" sz="2000" b="1" dirty="0" smtClean="0">
                <a:solidFill>
                  <a:srgbClr val="002060"/>
                </a:solidFill>
              </a:rPr>
              <a:t> Татьяна Николаевна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unnamed.png">
            <a:extLst>
              <a:ext uri="{FF2B5EF4-FFF2-40B4-BE49-F238E27FC236}">
                <a16:creationId xmlns="" xmlns:a16="http://schemas.microsoft.com/office/drawing/2014/main" id="{97455DDA-E84E-4F19-AC99-537494931C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378" y="305374"/>
            <a:ext cx="1785918" cy="841996"/>
          </a:xfrm>
          <a:prstGeom prst="rect">
            <a:avLst/>
          </a:prstGeom>
        </p:spPr>
      </p:pic>
      <p:pic>
        <p:nvPicPr>
          <p:cNvPr id="6" name="Рисунок 5" descr="c9d4a09dd166082a25e9ac2afdf9e8da.png">
            <a:extLst>
              <a:ext uri="{FF2B5EF4-FFF2-40B4-BE49-F238E27FC236}">
                <a16:creationId xmlns="" xmlns:a16="http://schemas.microsoft.com/office/drawing/2014/main" id="{1557B5F9-D4BD-4023-8957-82093E0E592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49529" y="351167"/>
            <a:ext cx="910999" cy="7344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0085222-1306-4719-8117-5F8FA706C8FB}"/>
              </a:ext>
            </a:extLst>
          </p:cNvPr>
          <p:cNvSpPr txBox="1"/>
          <p:nvPr/>
        </p:nvSpPr>
        <p:spPr>
          <a:xfrm>
            <a:off x="5290811" y="6119018"/>
            <a:ext cx="1463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Bahnschrift SemiLight" panose="020B0502040204020203" pitchFamily="34" charset="0"/>
              </a:rPr>
              <a:t>14.04.2020</a:t>
            </a:r>
            <a:r>
              <a:rPr lang="ru-RU" b="1" dirty="0" smtClean="0">
                <a:solidFill>
                  <a:srgbClr val="002060"/>
                </a:solidFill>
                <a:latin typeface="Bahnschrift SemiLight" panose="020B0502040204020203" pitchFamily="34" charset="0"/>
              </a:rPr>
              <a:t> </a:t>
            </a:r>
            <a:endParaRPr lang="ru-RU" b="1" dirty="0">
              <a:solidFill>
                <a:srgbClr val="002060"/>
              </a:solidFill>
              <a:latin typeface="Bahnschrift Semi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610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unnamed.png">
            <a:extLst>
              <a:ext uri="{FF2B5EF4-FFF2-40B4-BE49-F238E27FC236}">
                <a16:creationId xmlns="" xmlns:a16="http://schemas.microsoft.com/office/drawing/2014/main" id="{907BB780-A1CE-447A-9188-71FCAE9AB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55" y="313417"/>
            <a:ext cx="1785918" cy="841996"/>
          </a:xfrm>
          <a:prstGeom prst="rect">
            <a:avLst/>
          </a:prstGeom>
        </p:spPr>
      </p:pic>
      <p:pic>
        <p:nvPicPr>
          <p:cNvPr id="5" name="Рисунок 4" descr="c9d4a09dd166082a25e9ac2afdf9e8da.png">
            <a:extLst>
              <a:ext uri="{FF2B5EF4-FFF2-40B4-BE49-F238E27FC236}">
                <a16:creationId xmlns="" xmlns:a16="http://schemas.microsoft.com/office/drawing/2014/main" id="{5B0B083D-9F14-4CC8-958C-8979C18A935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53624" y="313417"/>
            <a:ext cx="910999" cy="7344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B9F9983-7728-4BDC-92C1-02F24E7F23E6}"/>
              </a:ext>
            </a:extLst>
          </p:cNvPr>
          <p:cNvSpPr txBox="1"/>
          <p:nvPr/>
        </p:nvSpPr>
        <p:spPr>
          <a:xfrm>
            <a:off x="4761332" y="6151583"/>
            <a:ext cx="7103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Информация подготовлена на основе материалов </a:t>
            </a:r>
            <a:r>
              <a:rPr lang="en-US" dirty="0" smtClean="0">
                <a:solidFill>
                  <a:srgbClr val="002060"/>
                </a:solidFill>
              </a:rPr>
              <a:t>rospotrebnadzor.ru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C079AD1-B6FC-4432-A97B-B5EFE824B0E8}"/>
              </a:ext>
            </a:extLst>
          </p:cNvPr>
          <p:cNvSpPr txBox="1"/>
          <p:nvPr/>
        </p:nvSpPr>
        <p:spPr>
          <a:xfrm>
            <a:off x="2652889" y="549749"/>
            <a:ext cx="6728177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Рекомендация 9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01683" y="1985827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 помнить, что при достаточной влажности и невысокой температуре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может сохранять жизнеспособность в течение длительного времени, до 3 суток и более. У некоторых людей, независимо от возраста, вирус может давать лёгкую или стертую форму заболевания. Именно такие люди наиболее часто становятся источником заболевания.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451" y="1816925"/>
            <a:ext cx="3726957" cy="3969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0385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unnamed.png">
            <a:extLst>
              <a:ext uri="{FF2B5EF4-FFF2-40B4-BE49-F238E27FC236}">
                <a16:creationId xmlns="" xmlns:a16="http://schemas.microsoft.com/office/drawing/2014/main" id="{65304B09-54E2-4D65-B34B-9E4FD1C207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82222"/>
            <a:ext cx="1785918" cy="841996"/>
          </a:xfrm>
          <a:prstGeom prst="rect">
            <a:avLst/>
          </a:prstGeom>
        </p:spPr>
      </p:pic>
      <p:pic>
        <p:nvPicPr>
          <p:cNvPr id="5" name="Рисунок 4" descr="c9d4a09dd166082a25e9ac2afdf9e8da.png">
            <a:extLst>
              <a:ext uri="{FF2B5EF4-FFF2-40B4-BE49-F238E27FC236}">
                <a16:creationId xmlns="" xmlns:a16="http://schemas.microsoft.com/office/drawing/2014/main" id="{AA3200B0-0D20-40A0-BFFD-2AA19F00983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76201" y="335995"/>
            <a:ext cx="910999" cy="7344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5A0A6AD-170F-4DCB-8480-DC0173A12060}"/>
              </a:ext>
            </a:extLst>
          </p:cNvPr>
          <p:cNvSpPr txBox="1"/>
          <p:nvPr/>
        </p:nvSpPr>
        <p:spPr>
          <a:xfrm>
            <a:off x="3408052" y="2223912"/>
            <a:ext cx="682270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 Black" panose="020B0A04020102020204" pitchFamily="34" charset="0"/>
              </a:rPr>
              <a:t>#</a:t>
            </a:r>
            <a:r>
              <a:rPr lang="ru-RU" sz="4000" b="1" dirty="0">
                <a:solidFill>
                  <a:srgbClr val="FF0000"/>
                </a:solidFill>
                <a:latin typeface="Arial Black" panose="020B0A04020102020204" pitchFamily="34" charset="0"/>
              </a:rPr>
              <a:t>стопкоронавирус</a:t>
            </a:r>
          </a:p>
          <a:p>
            <a:r>
              <a:rPr lang="en-US" sz="4000" b="1" dirty="0">
                <a:solidFill>
                  <a:srgbClr val="FF0000"/>
                </a:solidFill>
                <a:latin typeface="Arial Black" panose="020B0A04020102020204" pitchFamily="34" charset="0"/>
              </a:rPr>
              <a:t>#</a:t>
            </a:r>
            <a:r>
              <a:rPr lang="ru-RU" sz="4000" b="1" dirty="0">
                <a:solidFill>
                  <a:srgbClr val="FF0000"/>
                </a:solidFill>
                <a:latin typeface="Arial Black" panose="020B0A04020102020204" pitchFamily="34" charset="0"/>
              </a:rPr>
              <a:t>здоровьевприоритете</a:t>
            </a:r>
          </a:p>
          <a:p>
            <a:r>
              <a:rPr lang="en-US" sz="4000" b="1" dirty="0">
                <a:solidFill>
                  <a:srgbClr val="FF0000"/>
                </a:solidFill>
                <a:latin typeface="Arial Black" panose="020B0A04020102020204" pitchFamily="34" charset="0"/>
              </a:rPr>
              <a:t>#coronavirus</a:t>
            </a:r>
            <a:endParaRPr lang="ru-RU" sz="4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r>
              <a:rPr lang="en-US" sz="4000" b="1" dirty="0">
                <a:solidFill>
                  <a:srgbClr val="FF0000"/>
                </a:solidFill>
                <a:latin typeface="Arial Black" panose="020B0A04020102020204" pitchFamily="34" charset="0"/>
              </a:rPr>
              <a:t>#</a:t>
            </a:r>
            <a:r>
              <a:rPr lang="ru-RU" sz="4000" b="1" dirty="0">
                <a:solidFill>
                  <a:srgbClr val="FF0000"/>
                </a:solidFill>
                <a:latin typeface="Arial Black" panose="020B0A04020102020204" pitchFamily="34" charset="0"/>
              </a:rPr>
              <a:t>пкцмп59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081663B-FFD8-4AA4-86BC-64BD2DFCBEA4}"/>
              </a:ext>
            </a:extLst>
          </p:cNvPr>
          <p:cNvSpPr txBox="1"/>
          <p:nvPr/>
        </p:nvSpPr>
        <p:spPr>
          <a:xfrm>
            <a:off x="4783909" y="6163458"/>
            <a:ext cx="7103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Информация подготовлена на основе материалов </a:t>
            </a:r>
            <a:r>
              <a:rPr lang="en-US" dirty="0">
                <a:solidFill>
                  <a:srgbClr val="002060"/>
                </a:solidFill>
              </a:rPr>
              <a:t>rospotrebnadzor.ru</a:t>
            </a:r>
          </a:p>
        </p:txBody>
      </p:sp>
    </p:spTree>
    <p:extLst>
      <p:ext uri="{BB962C8B-B14F-4D97-AF65-F5344CB8AC3E}">
        <p14:creationId xmlns:p14="http://schemas.microsoft.com/office/powerpoint/2010/main" val="92135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unnamed.png">
            <a:extLst>
              <a:ext uri="{FF2B5EF4-FFF2-40B4-BE49-F238E27FC236}">
                <a16:creationId xmlns="" xmlns:a16="http://schemas.microsoft.com/office/drawing/2014/main" id="{907BB780-A1CE-447A-9188-71FCAE9AB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55" y="313417"/>
            <a:ext cx="1785918" cy="841996"/>
          </a:xfrm>
          <a:prstGeom prst="rect">
            <a:avLst/>
          </a:prstGeom>
        </p:spPr>
      </p:pic>
      <p:pic>
        <p:nvPicPr>
          <p:cNvPr id="5" name="Рисунок 4" descr="c9d4a09dd166082a25e9ac2afdf9e8da.png">
            <a:extLst>
              <a:ext uri="{FF2B5EF4-FFF2-40B4-BE49-F238E27FC236}">
                <a16:creationId xmlns="" xmlns:a16="http://schemas.microsoft.com/office/drawing/2014/main" id="{5B0B083D-9F14-4CC8-958C-8979C18A935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53624" y="313417"/>
            <a:ext cx="910999" cy="7344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B9F9983-7728-4BDC-92C1-02F24E7F23E6}"/>
              </a:ext>
            </a:extLst>
          </p:cNvPr>
          <p:cNvSpPr txBox="1"/>
          <p:nvPr/>
        </p:nvSpPr>
        <p:spPr>
          <a:xfrm>
            <a:off x="4796517" y="6175251"/>
            <a:ext cx="7103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Информация подготовлена на основе материалов </a:t>
            </a:r>
            <a:r>
              <a:rPr lang="en-US" dirty="0" smtClean="0">
                <a:solidFill>
                  <a:srgbClr val="002060"/>
                </a:solidFill>
              </a:rPr>
              <a:t>rospotrebnadzor.ru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2EC4B7A-92CE-4A40-87D3-85F3A11B4688}"/>
              </a:ext>
            </a:extLst>
          </p:cNvPr>
          <p:cNvSpPr txBox="1"/>
          <p:nvPr/>
        </p:nvSpPr>
        <p:spPr>
          <a:xfrm>
            <a:off x="2652889" y="549749"/>
            <a:ext cx="6728177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Рекомендация 1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71055" y="2044005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период ограничительных мероприятий необходимо исключить, а, если такое невозможно, то максимально ограничить контакты детей.</a:t>
            </a:r>
          </a:p>
        </p:txBody>
      </p:sp>
      <p:pic>
        <p:nvPicPr>
          <p:cNvPr id="11" name="Рисунок 10" descr="https://rospotrebnadzor.ru/files/news/A4-Roditeli_1980x1400px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6" t="20177" r="80831" b="56368"/>
          <a:stretch/>
        </p:blipFill>
        <p:spPr bwMode="auto">
          <a:xfrm>
            <a:off x="7338952" y="1567550"/>
            <a:ext cx="3740726" cy="343196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6522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unnamed.png">
            <a:extLst>
              <a:ext uri="{FF2B5EF4-FFF2-40B4-BE49-F238E27FC236}">
                <a16:creationId xmlns="" xmlns:a16="http://schemas.microsoft.com/office/drawing/2014/main" id="{907BB780-A1CE-447A-9188-71FCAE9AB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55" y="313417"/>
            <a:ext cx="1785918" cy="841996"/>
          </a:xfrm>
          <a:prstGeom prst="rect">
            <a:avLst/>
          </a:prstGeom>
        </p:spPr>
      </p:pic>
      <p:pic>
        <p:nvPicPr>
          <p:cNvPr id="5" name="Рисунок 4" descr="c9d4a09dd166082a25e9ac2afdf9e8da.png">
            <a:extLst>
              <a:ext uri="{FF2B5EF4-FFF2-40B4-BE49-F238E27FC236}">
                <a16:creationId xmlns="" xmlns:a16="http://schemas.microsoft.com/office/drawing/2014/main" id="{5B0B083D-9F14-4CC8-958C-8979C18A935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53624" y="313417"/>
            <a:ext cx="910999" cy="7344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B9F9983-7728-4BDC-92C1-02F24E7F23E6}"/>
              </a:ext>
            </a:extLst>
          </p:cNvPr>
          <p:cNvSpPr txBox="1"/>
          <p:nvPr/>
        </p:nvSpPr>
        <p:spPr>
          <a:xfrm>
            <a:off x="4761332" y="6175251"/>
            <a:ext cx="7103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Информация подготовлена на основе материалов </a:t>
            </a:r>
            <a:r>
              <a:rPr lang="en-US" dirty="0"/>
              <a:t>rospotrebnadzor.ru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4D9A49B-6BA1-44C1-9CEF-3ECD1F16C303}"/>
              </a:ext>
            </a:extLst>
          </p:cNvPr>
          <p:cNvSpPr txBox="1"/>
          <p:nvPr/>
        </p:nvSpPr>
        <p:spPr>
          <a:xfrm>
            <a:off x="2652889" y="549749"/>
            <a:ext cx="6728177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Рекомендация 2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1673" y="1641442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максимального снижения риска инфицирования детям лучше оставаться дома. При этом необходимо регулярно проветривать помещение, не реже 1 раза в день проводить влажную уборку с применением дезинфицирующих средств. Важно сразу провести дезинфекцию помещения, а также предметов, упаковки продуктов после доставки их домой.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501" y="1377538"/>
            <a:ext cx="4424807" cy="3680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0238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unnamed.png">
            <a:extLst>
              <a:ext uri="{FF2B5EF4-FFF2-40B4-BE49-F238E27FC236}">
                <a16:creationId xmlns="" xmlns:a16="http://schemas.microsoft.com/office/drawing/2014/main" id="{907BB780-A1CE-447A-9188-71FCAE9AB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55" y="313417"/>
            <a:ext cx="1785918" cy="841996"/>
          </a:xfrm>
          <a:prstGeom prst="rect">
            <a:avLst/>
          </a:prstGeom>
        </p:spPr>
      </p:pic>
      <p:pic>
        <p:nvPicPr>
          <p:cNvPr id="5" name="Рисунок 4" descr="c9d4a09dd166082a25e9ac2afdf9e8da.png">
            <a:extLst>
              <a:ext uri="{FF2B5EF4-FFF2-40B4-BE49-F238E27FC236}">
                <a16:creationId xmlns="" xmlns:a16="http://schemas.microsoft.com/office/drawing/2014/main" id="{5B0B083D-9F14-4CC8-958C-8979C18A935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53624" y="313417"/>
            <a:ext cx="910999" cy="7344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B9F9983-7728-4BDC-92C1-02F24E7F23E6}"/>
              </a:ext>
            </a:extLst>
          </p:cNvPr>
          <p:cNvSpPr txBox="1"/>
          <p:nvPr/>
        </p:nvSpPr>
        <p:spPr>
          <a:xfrm>
            <a:off x="4761332" y="6175251"/>
            <a:ext cx="7103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Информация подготовлена на основе материалов </a:t>
            </a:r>
            <a:r>
              <a:rPr lang="en-US" dirty="0">
                <a:solidFill>
                  <a:srgbClr val="002060"/>
                </a:solidFill>
              </a:rPr>
              <a:t>rospotrebnadzor.ru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AA5E065-3D5E-4D3D-AAE1-322AE1265F5D}"/>
              </a:ext>
            </a:extLst>
          </p:cNvPr>
          <p:cNvSpPr txBox="1"/>
          <p:nvPr/>
        </p:nvSpPr>
        <p:spPr>
          <a:xfrm>
            <a:off x="2652889" y="549749"/>
            <a:ext cx="6728177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Рекомендация 3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96686" y="1666642"/>
            <a:ext cx="6096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Нужно полностью исключить посещения каких-либо учреждений, мест общественного питания, торговли, образовательных и развлекательных центров, а также других мест общественного пользования.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329" y="1396266"/>
            <a:ext cx="3776353" cy="3486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847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unnamed.png">
            <a:extLst>
              <a:ext uri="{FF2B5EF4-FFF2-40B4-BE49-F238E27FC236}">
                <a16:creationId xmlns="" xmlns:a16="http://schemas.microsoft.com/office/drawing/2014/main" id="{907BB780-A1CE-447A-9188-71FCAE9AB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55" y="313417"/>
            <a:ext cx="1785918" cy="841996"/>
          </a:xfrm>
          <a:prstGeom prst="rect">
            <a:avLst/>
          </a:prstGeom>
        </p:spPr>
      </p:pic>
      <p:pic>
        <p:nvPicPr>
          <p:cNvPr id="5" name="Рисунок 4" descr="c9d4a09dd166082a25e9ac2afdf9e8da.png">
            <a:extLst>
              <a:ext uri="{FF2B5EF4-FFF2-40B4-BE49-F238E27FC236}">
                <a16:creationId xmlns="" xmlns:a16="http://schemas.microsoft.com/office/drawing/2014/main" id="{5B0B083D-9F14-4CC8-958C-8979C18A935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53624" y="313417"/>
            <a:ext cx="910999" cy="7344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B9F9983-7728-4BDC-92C1-02F24E7F23E6}"/>
              </a:ext>
            </a:extLst>
          </p:cNvPr>
          <p:cNvSpPr txBox="1"/>
          <p:nvPr/>
        </p:nvSpPr>
        <p:spPr>
          <a:xfrm>
            <a:off x="4761332" y="6175251"/>
            <a:ext cx="7103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Информация подготовлена на основе материалов </a:t>
            </a:r>
            <a:r>
              <a:rPr lang="en-US" dirty="0">
                <a:solidFill>
                  <a:srgbClr val="002060"/>
                </a:solidFill>
              </a:rPr>
              <a:t>rospotrebnadzor.ru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33709D3-C366-4051-88E6-C040E4750FC3}"/>
              </a:ext>
            </a:extLst>
          </p:cNvPr>
          <p:cNvSpPr txBox="1"/>
          <p:nvPr/>
        </p:nvSpPr>
        <p:spPr>
          <a:xfrm>
            <a:off x="2652889" y="549749"/>
            <a:ext cx="6728177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Рекомендация 4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62940" y="2393296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местам общественного пользования, которые не следует посещать, относятся детские площадки дворов и парков.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931" y="1888178"/>
            <a:ext cx="4448911" cy="3253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2119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147" y="2153349"/>
            <a:ext cx="4378035" cy="2477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 descr="unnamed.png">
            <a:extLst>
              <a:ext uri="{FF2B5EF4-FFF2-40B4-BE49-F238E27FC236}">
                <a16:creationId xmlns="" xmlns:a16="http://schemas.microsoft.com/office/drawing/2014/main" id="{907BB780-A1CE-447A-9188-71FCAE9AB2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55" y="313417"/>
            <a:ext cx="1785918" cy="841996"/>
          </a:xfrm>
          <a:prstGeom prst="rect">
            <a:avLst/>
          </a:prstGeom>
        </p:spPr>
      </p:pic>
      <p:pic>
        <p:nvPicPr>
          <p:cNvPr id="5" name="Рисунок 4" descr="c9d4a09dd166082a25e9ac2afdf9e8da.png">
            <a:extLst>
              <a:ext uri="{FF2B5EF4-FFF2-40B4-BE49-F238E27FC236}">
                <a16:creationId xmlns="" xmlns:a16="http://schemas.microsoft.com/office/drawing/2014/main" id="{5B0B083D-9F14-4CC8-958C-8979C18A935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953624" y="313417"/>
            <a:ext cx="910999" cy="7344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B9F9983-7728-4BDC-92C1-02F24E7F23E6}"/>
              </a:ext>
            </a:extLst>
          </p:cNvPr>
          <p:cNvSpPr txBox="1"/>
          <p:nvPr/>
        </p:nvSpPr>
        <p:spPr>
          <a:xfrm>
            <a:off x="4761332" y="6175251"/>
            <a:ext cx="7103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Информация подготовлена на основе материалов </a:t>
            </a:r>
            <a:r>
              <a:rPr lang="en-US" dirty="0"/>
              <a:t>rospotrebnadzor.ru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F4E93AE-2041-4F0C-A0E4-B12902736D13}"/>
              </a:ext>
            </a:extLst>
          </p:cNvPr>
          <p:cNvSpPr txBox="1"/>
          <p:nvPr/>
        </p:nvSpPr>
        <p:spPr>
          <a:xfrm>
            <a:off x="2652889" y="549749"/>
            <a:ext cx="6728177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Рекомендация 5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56064" y="2339435"/>
            <a:ext cx="62622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Гулять с детьми можно на собственных приусадебных участках и площадках, находящихся в индивидуальном пользовании.</a:t>
            </a:r>
          </a:p>
        </p:txBody>
      </p:sp>
    </p:spTree>
    <p:extLst>
      <p:ext uri="{BB962C8B-B14F-4D97-AF65-F5344CB8AC3E}">
        <p14:creationId xmlns:p14="http://schemas.microsoft.com/office/powerpoint/2010/main" val="1338305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unnamed.png">
            <a:extLst>
              <a:ext uri="{FF2B5EF4-FFF2-40B4-BE49-F238E27FC236}">
                <a16:creationId xmlns="" xmlns:a16="http://schemas.microsoft.com/office/drawing/2014/main" id="{907BB780-A1CE-447A-9188-71FCAE9AB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55" y="313417"/>
            <a:ext cx="1785918" cy="841996"/>
          </a:xfrm>
          <a:prstGeom prst="rect">
            <a:avLst/>
          </a:prstGeom>
        </p:spPr>
      </p:pic>
      <p:pic>
        <p:nvPicPr>
          <p:cNvPr id="5" name="Рисунок 4" descr="c9d4a09dd166082a25e9ac2afdf9e8da.png">
            <a:extLst>
              <a:ext uri="{FF2B5EF4-FFF2-40B4-BE49-F238E27FC236}">
                <a16:creationId xmlns="" xmlns:a16="http://schemas.microsoft.com/office/drawing/2014/main" id="{5B0B083D-9F14-4CC8-958C-8979C18A935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53624" y="313417"/>
            <a:ext cx="910999" cy="7344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B9F9983-7728-4BDC-92C1-02F24E7F23E6}"/>
              </a:ext>
            </a:extLst>
          </p:cNvPr>
          <p:cNvSpPr txBox="1"/>
          <p:nvPr/>
        </p:nvSpPr>
        <p:spPr>
          <a:xfrm>
            <a:off x="4761332" y="6163458"/>
            <a:ext cx="7103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Информация подготовлена на основе материалов </a:t>
            </a:r>
            <a:r>
              <a:rPr lang="en-US" dirty="0">
                <a:solidFill>
                  <a:srgbClr val="002060"/>
                </a:solidFill>
              </a:rPr>
              <a:t>rospotrebnadzor.ru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044CC22-C976-4E55-9689-C958A198AC1B}"/>
              </a:ext>
            </a:extLst>
          </p:cNvPr>
          <p:cNvSpPr txBox="1"/>
          <p:nvPr/>
        </p:nvSpPr>
        <p:spPr>
          <a:xfrm>
            <a:off x="2652889" y="549749"/>
            <a:ext cx="6728177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Рекомендация 6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66057" y="2505670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Посещение лесопарковых зон возможно только при исключении общения с другими взрослыми и детьми, при отсутствии вокруг других отдыхающих.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324" y="1995055"/>
            <a:ext cx="4445545" cy="30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5621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unnamed.png">
            <a:extLst>
              <a:ext uri="{FF2B5EF4-FFF2-40B4-BE49-F238E27FC236}">
                <a16:creationId xmlns="" xmlns:a16="http://schemas.microsoft.com/office/drawing/2014/main" id="{907BB780-A1CE-447A-9188-71FCAE9AB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55" y="313417"/>
            <a:ext cx="1785918" cy="841996"/>
          </a:xfrm>
          <a:prstGeom prst="rect">
            <a:avLst/>
          </a:prstGeom>
        </p:spPr>
      </p:pic>
      <p:pic>
        <p:nvPicPr>
          <p:cNvPr id="5" name="Рисунок 4" descr="c9d4a09dd166082a25e9ac2afdf9e8da.png">
            <a:extLst>
              <a:ext uri="{FF2B5EF4-FFF2-40B4-BE49-F238E27FC236}">
                <a16:creationId xmlns="" xmlns:a16="http://schemas.microsoft.com/office/drawing/2014/main" id="{5B0B083D-9F14-4CC8-958C-8979C18A935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53624" y="313417"/>
            <a:ext cx="910999" cy="7344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B9F9983-7728-4BDC-92C1-02F24E7F23E6}"/>
              </a:ext>
            </a:extLst>
          </p:cNvPr>
          <p:cNvSpPr txBox="1"/>
          <p:nvPr/>
        </p:nvSpPr>
        <p:spPr>
          <a:xfrm>
            <a:off x="4761332" y="6175251"/>
            <a:ext cx="7103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Информация подготовлена на основе материалов </a:t>
            </a:r>
            <a:r>
              <a:rPr lang="en-US" dirty="0">
                <a:solidFill>
                  <a:srgbClr val="002060"/>
                </a:solidFill>
              </a:rPr>
              <a:t>rospotrebnadzor.ru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265BAB9-5BAA-45FF-B0F2-A6034DE7F0F9}"/>
              </a:ext>
            </a:extLst>
          </p:cNvPr>
          <p:cNvSpPr txBox="1"/>
          <p:nvPr/>
        </p:nvSpPr>
        <p:spPr>
          <a:xfrm>
            <a:off x="2652889" y="463091"/>
            <a:ext cx="6728177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Рекомендация 7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77932" y="1981935"/>
            <a:ext cx="6096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 вынужденным выходом из квартиры ребенку по возможности нужно объяснить, что за пределами квартиры нельзя прикасаться руками к лицу и к каким-либо предметам: дверным ручкам, поручням и перилам, стенам, кнопкам лифта и др.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576" y="1714989"/>
            <a:ext cx="3975595" cy="372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7276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unnamed.png">
            <a:extLst>
              <a:ext uri="{FF2B5EF4-FFF2-40B4-BE49-F238E27FC236}">
                <a16:creationId xmlns="" xmlns:a16="http://schemas.microsoft.com/office/drawing/2014/main" id="{907BB780-A1CE-447A-9188-71FCAE9AB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55" y="313417"/>
            <a:ext cx="1785918" cy="841996"/>
          </a:xfrm>
          <a:prstGeom prst="rect">
            <a:avLst/>
          </a:prstGeom>
        </p:spPr>
      </p:pic>
      <p:pic>
        <p:nvPicPr>
          <p:cNvPr id="5" name="Рисунок 4" descr="c9d4a09dd166082a25e9ac2afdf9e8da.png">
            <a:extLst>
              <a:ext uri="{FF2B5EF4-FFF2-40B4-BE49-F238E27FC236}">
                <a16:creationId xmlns="" xmlns:a16="http://schemas.microsoft.com/office/drawing/2014/main" id="{5B0B083D-9F14-4CC8-958C-8979C18A935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53624" y="313417"/>
            <a:ext cx="910999" cy="7344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B9F9983-7728-4BDC-92C1-02F24E7F23E6}"/>
              </a:ext>
            </a:extLst>
          </p:cNvPr>
          <p:cNvSpPr txBox="1"/>
          <p:nvPr/>
        </p:nvSpPr>
        <p:spPr>
          <a:xfrm>
            <a:off x="4761332" y="6175251"/>
            <a:ext cx="7103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Информация подготовлена на основе материалов </a:t>
            </a:r>
            <a:r>
              <a:rPr lang="en-US" dirty="0">
                <a:solidFill>
                  <a:srgbClr val="002060"/>
                </a:solidFill>
              </a:rPr>
              <a:t>rospotrebnadzor.ru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9E6BBA4-926E-4DE7-B8F2-87BDDD2F1C60}"/>
              </a:ext>
            </a:extLst>
          </p:cNvPr>
          <p:cNvSpPr txBox="1"/>
          <p:nvPr/>
        </p:nvSpPr>
        <p:spPr>
          <a:xfrm>
            <a:off x="2652889" y="549749"/>
            <a:ext cx="6728177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Рекомендация 8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32311" y="2167822"/>
            <a:ext cx="6096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возвращения домой необходимо обработать руки дезинфицирующим средством, снять одежду, тщательно с мылом помыть руки и другие открытые участки кожи, особо обратив внимание на лицо, прополоскать рот, аккуратно промыть нос (неглубоко).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34" y="2167822"/>
            <a:ext cx="3868305" cy="312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6620627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sis" id="{5665723A-49BA-4B57-8411-A56F8F207965}" vid="{ACC63D00-1EE0-4159-BF5A-6FF02000B7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TM03457444[[fn=Основа]]</Template>
  <TotalTime>344</TotalTime>
  <Words>381</Words>
  <Application>Microsoft Office PowerPoint</Application>
  <PresentationFormat>Произвольный</PresentationFormat>
  <Paragraphs>37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Базис</vt:lpstr>
      <vt:lpstr>Рекомендации родителям на период коронавирусной инфекции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РЕЖИМЕ САМОИЗОЛЯЦИИ НА ТЕРРИТОРИИ  ПЕРМСКОГО КРАЯ</dc:title>
  <dc:creator>Мария Ивановна Вершинина</dc:creator>
  <cp:lastModifiedBy>Секретарь</cp:lastModifiedBy>
  <cp:revision>39</cp:revision>
  <dcterms:created xsi:type="dcterms:W3CDTF">2020-04-02T05:53:19Z</dcterms:created>
  <dcterms:modified xsi:type="dcterms:W3CDTF">2020-04-20T06:39:33Z</dcterms:modified>
</cp:coreProperties>
</file>